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9"/>
  </p:notesMasterIdLst>
  <p:handoutMasterIdLst>
    <p:handoutMasterId r:id="rId20"/>
  </p:handoutMasterIdLst>
  <p:sldIdLst>
    <p:sldId id="256" r:id="rId2"/>
    <p:sldId id="257" r:id="rId3"/>
    <p:sldId id="271" r:id="rId4"/>
    <p:sldId id="270" r:id="rId5"/>
    <p:sldId id="288" r:id="rId6"/>
    <p:sldId id="296" r:id="rId7"/>
    <p:sldId id="291" r:id="rId8"/>
    <p:sldId id="292" r:id="rId9"/>
    <p:sldId id="269" r:id="rId10"/>
    <p:sldId id="259" r:id="rId11"/>
    <p:sldId id="260" r:id="rId12"/>
    <p:sldId id="261" r:id="rId13"/>
    <p:sldId id="265" r:id="rId14"/>
    <p:sldId id="293" r:id="rId15"/>
    <p:sldId id="294" r:id="rId16"/>
    <p:sldId id="295" r:id="rId17"/>
    <p:sldId id="267"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291" autoAdjust="0"/>
  </p:normalViewPr>
  <p:slideViewPr>
    <p:cSldViewPr snapToGrid="0">
      <p:cViewPr varScale="1">
        <p:scale>
          <a:sx n="81" d="100"/>
          <a:sy n="81" d="100"/>
        </p:scale>
        <p:origin x="792"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27/04/2021</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27/04/2021</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5</a:t>
            </a:fld>
            <a:endParaRPr lang="it-IT"/>
          </a:p>
        </p:txBody>
      </p:sp>
    </p:spTree>
    <p:extLst>
      <p:ext uri="{BB962C8B-B14F-4D97-AF65-F5344CB8AC3E}">
        <p14:creationId xmlns:p14="http://schemas.microsoft.com/office/powerpoint/2010/main" val="1523714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6</a:t>
            </a:fld>
            <a:endParaRPr lang="it-IT"/>
          </a:p>
        </p:txBody>
      </p:sp>
    </p:spTree>
    <p:extLst>
      <p:ext uri="{BB962C8B-B14F-4D97-AF65-F5344CB8AC3E}">
        <p14:creationId xmlns:p14="http://schemas.microsoft.com/office/powerpoint/2010/main" val="3759463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7</a:t>
            </a:fld>
            <a:endParaRPr lang="it-IT"/>
          </a:p>
        </p:txBody>
      </p:sp>
    </p:spTree>
    <p:extLst>
      <p:ext uri="{BB962C8B-B14F-4D97-AF65-F5344CB8AC3E}">
        <p14:creationId xmlns:p14="http://schemas.microsoft.com/office/powerpoint/2010/main" val="375588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8</a:t>
            </a:fld>
            <a:endParaRPr lang="it-IT"/>
          </a:p>
        </p:txBody>
      </p:sp>
    </p:spTree>
    <p:extLst>
      <p:ext uri="{BB962C8B-B14F-4D97-AF65-F5344CB8AC3E}">
        <p14:creationId xmlns:p14="http://schemas.microsoft.com/office/powerpoint/2010/main" val="1860189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4/27/2021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4/27/2021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4/27/2021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4/27/2021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4/27/2021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4/27/2021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4/27/2021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4/27/2021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4/27/2021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4/27/2021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4/27/2021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4/27/2021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918383"/>
            <a:ext cx="4023360" cy="728101"/>
          </a:xfrm>
        </p:spPr>
        <p:txBody>
          <a:bodyPr anchor="b">
            <a:normAutofit fontScale="90000"/>
          </a:bodyPr>
          <a:lstStyle/>
          <a:p>
            <a:pPr algn="ct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SUAM -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565208"/>
            <a:ext cx="3933306" cy="912400"/>
          </a:xfrm>
        </p:spPr>
        <p:txBody>
          <a:bodyPr>
            <a:normAutofit/>
          </a:bodyPr>
          <a:lstStyle/>
          <a:p>
            <a:pPr algn="ctr"/>
            <a:r>
              <a:rPr lang="it-IT" sz="1100" dirty="0">
                <a:latin typeface="Times New Roman" panose="02020603050405020304" pitchFamily="18" charset="0"/>
                <a:cs typeface="Times New Roman" panose="02020603050405020304" pitchFamily="18" charset="0"/>
              </a:rPr>
              <a:t>GARA EUROPEA A PROCEDURA APERTA PER L’AFFIDAMENTO DELLA FORNITURA DI DISPOSITIVI DI PROTEZIONE INDIVIDUALE PER LE AMMINISTRAZIONI DELLA REGIONE MARCHE - N. GARA SIMOG 7951392</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1323439"/>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251896" y="1362292"/>
            <a:ext cx="475529" cy="524301"/>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75846" y="351692"/>
            <a:ext cx="11737731" cy="5458265"/>
          </a:xfrm>
        </p:spPr>
        <p:style>
          <a:lnRef idx="2">
            <a:schemeClr val="accent6"/>
          </a:lnRef>
          <a:fillRef idx="1">
            <a:schemeClr val="lt1"/>
          </a:fillRef>
          <a:effectRef idx="0">
            <a:schemeClr val="accent6"/>
          </a:effectRef>
          <a:fontRef idx="minor">
            <a:schemeClr val="dk1"/>
          </a:fontRef>
        </p:style>
        <p:txBody>
          <a:bodyPr>
            <a:normAutofit/>
          </a:bodyPr>
          <a:lstStyle/>
          <a:p>
            <a:pPr lvl="0">
              <a:lnSpc>
                <a:spcPct val="100000"/>
              </a:lnSpc>
              <a:spcBef>
                <a:spcPts val="0"/>
              </a:spcBef>
              <a:spcAft>
                <a:spcPts val="1142"/>
              </a:spcAft>
            </a:pPr>
            <a:r>
              <a:rPr lang="it-IT" sz="2800" dirty="0">
                <a:latin typeface="Times New Roman" panose="02020603050405020304" pitchFamily="18" charset="0"/>
                <a:cs typeface="Times New Roman" panose="02020603050405020304" pitchFamily="18" charset="0"/>
              </a:rPr>
              <a:t>PROCEDURA DI ADESIONE ALLA CONVENZIONE</a:t>
            </a:r>
            <a:br>
              <a:rPr lang="it-IT" sz="2800" dirty="0">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1. CONFERMA DI ADESIONE </a:t>
            </a:r>
            <a:r>
              <a:rPr lang="it-IT" sz="1600" dirty="0">
                <a:solidFill>
                  <a:srgbClr val="1C1C1C"/>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600" dirty="0">
                <a:solidFill>
                  <a:srgbClr val="1C1C1C"/>
                </a:solidFill>
                <a:latin typeface="Times New Roman" panose="02020603050405020304" pitchFamily="18" charset="0"/>
                <a:cs typeface="Times New Roman" panose="02020603050405020304" pitchFamily="18" charset="0"/>
              </a:rPr>
              <a:t>: con questo atto, che la SUAM invia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6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sulla Piattaforma GT-SUAM ed inviare al Fornitore.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br>
              <a:rPr lang="it-IT" sz="1800" u="sng" dirty="0">
                <a:solidFill>
                  <a:srgbClr val="FF0000"/>
                </a:solidFill>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4. RICHIESTA DI APPROVVIGIONAMENTO</a:t>
            </a:r>
            <a:r>
              <a:rPr lang="it-IT" sz="1600" dirty="0">
                <a:latin typeface="Times New Roman" panose="02020603050405020304" pitchFamily="18" charset="0"/>
                <a:cs typeface="Times New Roman" panose="02020603050405020304" pitchFamily="18" charset="0"/>
              </a:rPr>
              <a:t>: l’ordine con il quale le Amministrazioni Contraenti richiedono di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volta in volta i prodotti che intendono acquistare, le relative quantità e il luogo di consegna.</a:t>
            </a: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5" y="246185"/>
            <a:ext cx="11843239" cy="5539153"/>
          </a:xfrm>
        </p:spPr>
        <p:style>
          <a:lnRef idx="2">
            <a:schemeClr val="accent6"/>
          </a:lnRef>
          <a:fillRef idx="1">
            <a:schemeClr val="lt1"/>
          </a:fillRef>
          <a:effectRef idx="0">
            <a:schemeClr val="accent6"/>
          </a:effectRef>
          <a:fontRef idx="minor">
            <a:schemeClr val="dk1"/>
          </a:fontRef>
        </p:style>
        <p:txBody>
          <a:bodyPr>
            <a:normAutofit fontScale="90000"/>
          </a:bodyPr>
          <a:lstStyle/>
          <a:p>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CONFERMA DI ADESIONE</a:t>
            </a: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secondo il modello predisposto dalla SUAM,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sarà emesso l’Ordinativo di fornitura (che non potrà superare il periodo di validità della Convenzione, pari a 48 mesi);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ed il contatto di posta elettronica del Referente dell’Amministrazione, responsabile dei rapporti con il Fornitore cui è demandato il compito di monitorare e controllare la corretta e puntuale esecuzione della fornitura.</a:t>
            </a:r>
            <a:br>
              <a:rPr lang="it-IT" sz="2000" dirty="0"/>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dirty="0"/>
            </a:b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258532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1600" u="sng" dirty="0">
                <a:latin typeface="Times New Roman" panose="02020603050405020304" pitchFamily="18" charset="0"/>
                <a:ea typeface="+mj-ea"/>
                <a:cs typeface="Times New Roman" panose="02020603050405020304" pitchFamily="18" charset="0"/>
              </a:rPr>
              <a:t>tramite PEC</a:t>
            </a:r>
            <a:r>
              <a:rPr lang="it-IT" sz="1600" dirty="0">
                <a:latin typeface="Times New Roman" panose="02020603050405020304" pitchFamily="18" charset="0"/>
                <a:ea typeface="+mj-ea"/>
                <a:cs typeface="Times New Roman" panose="02020603050405020304" pitchFamily="18" charset="0"/>
              </a:rPr>
              <a:t>, il NULLA OSTA.</a:t>
            </a:r>
          </a:p>
          <a:p>
            <a:pPr lvl="0" algn="just"/>
            <a:endParaRPr lang="it-IT" sz="16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570156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ORDINATIVO DI FORNITURA </a:t>
            </a:r>
          </a:p>
          <a:p>
            <a:pPr lvl="0">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a:t>
            </a:r>
            <a:r>
              <a:rPr lang="it-IT" sz="1600" b="1" dirty="0">
                <a:solidFill>
                  <a:srgbClr val="1C1C1C"/>
                </a:solidFill>
                <a:latin typeface="Times New Roman" panose="02020603050405020304" pitchFamily="18" charset="0"/>
                <a:cs typeface="Times New Roman" panose="02020603050405020304" pitchFamily="18" charset="0"/>
              </a:rPr>
              <a:t>contratto attuativo della Convenzione.</a:t>
            </a:r>
          </a:p>
          <a:p>
            <a:pPr lvl="0" algn="just">
              <a:spcAft>
                <a:spcPts val="1142"/>
              </a:spcAft>
              <a:defRPr/>
            </a:pPr>
            <a:r>
              <a:rPr lang="it-IT" sz="1600" dirty="0">
                <a:solidFill>
                  <a:srgbClr val="000000"/>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p>
          <a:p>
            <a:pPr lvl="0" algn="just">
              <a:spcAft>
                <a:spcPts val="1142"/>
              </a:spcAft>
              <a:defRPr/>
            </a:pPr>
            <a:endParaRPr lang="it-IT" sz="1600" dirty="0">
              <a:solidFill>
                <a:srgbClr val="000000"/>
              </a:solidFill>
              <a:latin typeface="Times New Roman" panose="02020603050405020304" pitchFamily="18" charset="0"/>
              <a:cs typeface="Times New Roman" panose="02020603050405020304" pitchFamily="18" charset="0"/>
            </a:endParaRPr>
          </a:p>
          <a:p>
            <a:pPr lvl="0" algn="just">
              <a:spcAft>
                <a:spcPts val="1142"/>
              </a:spcAft>
              <a:defRPr/>
            </a:pPr>
            <a:r>
              <a:rPr lang="it-IT" sz="1600" b="1" dirty="0">
                <a:solidFill>
                  <a:srgbClr val="000000"/>
                </a:solidFill>
                <a:latin typeface="Times New Roman" panose="02020603050405020304" pitchFamily="18" charset="0"/>
                <a:cs typeface="Times New Roman" panose="02020603050405020304" pitchFamily="18" charset="0"/>
              </a:rPr>
              <a:t>N.B. </a:t>
            </a:r>
            <a:r>
              <a:rPr lang="it-IT" sz="1600" dirty="0">
                <a:solidFill>
                  <a:srgbClr val="000000"/>
                </a:solidFill>
                <a:latin typeface="Times New Roman" panose="02020603050405020304" pitchFamily="18" charset="0"/>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Fornitura/Ordini di esecuzione per un complessivo importo pari a quello indicato nel sopracitato Atto, è tenuta a comunicare al RUP, tramite PEC, l'importo residuo che non utilizzerà.</a:t>
            </a:r>
            <a:endParaRPr lang="it-IT" sz="1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341375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RICHIESTA DI APPROVVIGIONAMENTO</a:t>
            </a:r>
          </a:p>
          <a:p>
            <a:pPr lvl="0" algn="just">
              <a:spcAft>
                <a:spcPts val="1142"/>
              </a:spcAft>
            </a:pPr>
            <a:r>
              <a:rPr lang="it-IT" sz="2000" dirty="0">
                <a:latin typeface="Times New Roman" panose="02020603050405020304" pitchFamily="18" charset="0"/>
                <a:cs typeface="Times New Roman" panose="02020603050405020304" pitchFamily="18" charset="0"/>
              </a:rPr>
              <a:t>E’ l’ordine con il quale le Amministrazioni Contraenti richiedono di volta in volta i prodotti che intendono acquistare, le relative quantità e il luogo di consegna.</a:t>
            </a:r>
          </a:p>
          <a:p>
            <a:pPr lvl="0" algn="just">
              <a:spcAft>
                <a:spcPts val="1142"/>
              </a:spcAft>
            </a:pPr>
            <a:br>
              <a:rPr lang="it-IT" sz="2400" dirty="0">
                <a:solidFill>
                  <a:srgbClr val="1C1C1C"/>
                </a:solidFill>
                <a:latin typeface="Times New Roman" panose="02020603050405020304" pitchFamily="18" charset="0"/>
                <a:cs typeface="Times New Roman" panose="02020603050405020304" pitchFamily="18" charset="0"/>
              </a:rPr>
            </a:b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63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485261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SERVIZIO DI ATTAGLIAMENTO</a:t>
            </a:r>
          </a:p>
          <a:p>
            <a:pPr lvl="0" algn="just">
              <a:spcAft>
                <a:spcPts val="1142"/>
              </a:spcAft>
            </a:pPr>
            <a:r>
              <a:rPr lang="it-IT" sz="1400" dirty="0">
                <a:latin typeface="Times New Roman" panose="02020603050405020304" pitchFamily="18" charset="0"/>
                <a:cs typeface="Times New Roman" panose="02020603050405020304" pitchFamily="18" charset="0"/>
              </a:rPr>
              <a:t>Con riferimento ai Lotti 2 e 4, il Fornitore nel corso del presente appalto dovrà effettuare il </a:t>
            </a:r>
            <a:r>
              <a:rPr lang="it-IT" sz="1400" b="1" dirty="0">
                <a:latin typeface="Times New Roman" panose="02020603050405020304" pitchFamily="18" charset="0"/>
                <a:cs typeface="Times New Roman" panose="02020603050405020304" pitchFamily="18" charset="0"/>
              </a:rPr>
              <a:t>servizio di </a:t>
            </a:r>
            <a:r>
              <a:rPr lang="it-IT" sz="1400" b="1" dirty="0" err="1">
                <a:latin typeface="Times New Roman" panose="02020603050405020304" pitchFamily="18" charset="0"/>
                <a:cs typeface="Times New Roman" panose="02020603050405020304" pitchFamily="18" charset="0"/>
              </a:rPr>
              <a:t>attagliamento</a:t>
            </a:r>
            <a:r>
              <a:rPr lang="it-IT" sz="1400" b="1" dirty="0">
                <a:latin typeface="Times New Roman" panose="02020603050405020304" pitchFamily="18" charset="0"/>
                <a:cs typeface="Times New Roman" panose="02020603050405020304" pitchFamily="18" charset="0"/>
              </a:rPr>
              <a:t> </a:t>
            </a:r>
            <a:r>
              <a:rPr lang="it-IT" sz="1400" dirty="0">
                <a:latin typeface="Times New Roman" panose="02020603050405020304" pitchFamily="18" charset="0"/>
                <a:cs typeface="Times New Roman" panose="02020603050405020304" pitchFamily="18" charset="0"/>
              </a:rPr>
              <a:t>con il quale s’ intende quell’operazione tramite la quale viene definita l’esatta taglia di ogni utente avente diritto alla fornitura.</a:t>
            </a:r>
          </a:p>
          <a:p>
            <a:pPr lvl="0" algn="just">
              <a:spcAft>
                <a:spcPts val="1142"/>
              </a:spcAft>
            </a:pPr>
            <a:r>
              <a:rPr lang="it-IT" sz="1400" dirty="0">
                <a:latin typeface="Times New Roman" panose="02020603050405020304" pitchFamily="18" charset="0"/>
                <a:cs typeface="Times New Roman" panose="02020603050405020304" pitchFamily="18" charset="0"/>
              </a:rPr>
              <a:t>Il Fornitore si obbliga ad effettuare le operazioni di </a:t>
            </a:r>
            <a:r>
              <a:rPr lang="it-IT" sz="1400" dirty="0" err="1">
                <a:latin typeface="Times New Roman" panose="02020603050405020304" pitchFamily="18" charset="0"/>
                <a:cs typeface="Times New Roman" panose="02020603050405020304" pitchFamily="18" charset="0"/>
              </a:rPr>
              <a:t>attagliamento</a:t>
            </a:r>
            <a:r>
              <a:rPr lang="it-IT" sz="1400" dirty="0">
                <a:latin typeface="Times New Roman" panose="02020603050405020304" pitchFamily="18" charset="0"/>
                <a:cs typeface="Times New Roman" panose="02020603050405020304" pitchFamily="18" charset="0"/>
              </a:rPr>
              <a:t>, utilizzando campioni corrispondenti a quelli offerti in gara (fatta eccezione per il colore o le rifiniture che non incidono sulla vestibilità) mediante invio di campioni presso la sede/sedi indicate dall'’Amministrazione richiedente. L'Amministrazione provvederà ad effettuare in modo autonomo la rilevazione delle taglie e a comunicarle al Fornitore medesimo. La consegna ed il ritiro della campionatura sarà a totale carico del Fornitore.</a:t>
            </a:r>
          </a:p>
          <a:p>
            <a:pPr lvl="0" algn="just">
              <a:spcAft>
                <a:spcPts val="1142"/>
              </a:spcAft>
            </a:pPr>
            <a:r>
              <a:rPr lang="it-IT" sz="1400" dirty="0">
                <a:latin typeface="Times New Roman" panose="02020603050405020304" pitchFamily="18" charset="0"/>
                <a:cs typeface="Times New Roman" panose="02020603050405020304" pitchFamily="18" charset="0"/>
              </a:rPr>
              <a:t>Il Fornitore entro 7 giorni (naturali e consecutivi) dalla data di ricevimento dell’Ordinativo di Fornitura, deve concordare (anche telefonicamente) con l'Amministrazione Contraente la data di inizio delle operazioni di </a:t>
            </a:r>
            <a:r>
              <a:rPr lang="it-IT" sz="1400" dirty="0" err="1">
                <a:latin typeface="Times New Roman" panose="02020603050405020304" pitchFamily="18" charset="0"/>
                <a:cs typeface="Times New Roman" panose="02020603050405020304" pitchFamily="18" charset="0"/>
              </a:rPr>
              <a:t>attagliamento</a:t>
            </a:r>
            <a:r>
              <a:rPr lang="it-IT" sz="1400" dirty="0">
                <a:latin typeface="Times New Roman" panose="02020603050405020304" pitchFamily="18" charset="0"/>
                <a:cs typeface="Times New Roman" panose="02020603050405020304" pitchFamily="18" charset="0"/>
              </a:rPr>
              <a:t> (invio campionatura) che devono comunque avere inizio entro e non oltre 15 giorni (naturali e consecutivi) dall'Ordinativo di Fornitura.</a:t>
            </a:r>
          </a:p>
          <a:p>
            <a:pPr lvl="0" algn="just">
              <a:spcAft>
                <a:spcPts val="1142"/>
              </a:spcAft>
            </a:pPr>
            <a:r>
              <a:rPr lang="it-IT" sz="1400" dirty="0">
                <a:latin typeface="Times New Roman" panose="02020603050405020304" pitchFamily="18" charset="0"/>
                <a:cs typeface="Times New Roman" panose="02020603050405020304" pitchFamily="18" charset="0"/>
              </a:rPr>
              <a:t>Il servizio di </a:t>
            </a:r>
            <a:r>
              <a:rPr lang="it-IT" sz="1400" dirty="0" err="1">
                <a:latin typeface="Times New Roman" panose="02020603050405020304" pitchFamily="18" charset="0"/>
                <a:cs typeface="Times New Roman" panose="02020603050405020304" pitchFamily="18" charset="0"/>
              </a:rPr>
              <a:t>attagliamento</a:t>
            </a:r>
            <a:r>
              <a:rPr lang="it-IT" sz="1400" dirty="0">
                <a:latin typeface="Times New Roman" panose="02020603050405020304" pitchFamily="18" charset="0"/>
                <a:cs typeface="Times New Roman" panose="02020603050405020304" pitchFamily="18" charset="0"/>
              </a:rPr>
              <a:t> ad inizio appalto sarà effettuato presso le sedi delle Amministrazioni contraenti in modo personalizzato, con personale del Fornitore, se offerto. </a:t>
            </a:r>
          </a:p>
          <a:p>
            <a:pPr lvl="0" algn="just">
              <a:spcAft>
                <a:spcPts val="1142"/>
              </a:spcAft>
            </a:pPr>
            <a:r>
              <a:rPr lang="it-IT" sz="1400" dirty="0">
                <a:latin typeface="Times New Roman" panose="02020603050405020304" pitchFamily="18" charset="0"/>
                <a:cs typeface="Times New Roman" panose="02020603050405020304" pitchFamily="18" charset="0"/>
              </a:rPr>
              <a:t>Nel corso della gestione dell'appalto le successive operazioni di </a:t>
            </a:r>
            <a:r>
              <a:rPr lang="it-IT" sz="1400" dirty="0" err="1">
                <a:latin typeface="Times New Roman" panose="02020603050405020304" pitchFamily="18" charset="0"/>
                <a:cs typeface="Times New Roman" panose="02020603050405020304" pitchFamily="18" charset="0"/>
              </a:rPr>
              <a:t>attagliamento</a:t>
            </a:r>
            <a:r>
              <a:rPr lang="it-IT" sz="1400" dirty="0">
                <a:latin typeface="Times New Roman" panose="02020603050405020304" pitchFamily="18" charset="0"/>
                <a:cs typeface="Times New Roman" panose="02020603050405020304" pitchFamily="18" charset="0"/>
              </a:rPr>
              <a:t>, eventualmente richieste dalle Amministrazioni Contraenti (es. per nuove assunzioni), saranno eseguite dal Fornitore sempre mediante invio di campionatura.</a:t>
            </a:r>
          </a:p>
          <a:p>
            <a:pPr lvl="0" algn="just">
              <a:spcAft>
                <a:spcPts val="1142"/>
              </a:spcAft>
            </a:pPr>
            <a:r>
              <a:rPr lang="it-IT" sz="1400" dirty="0">
                <a:latin typeface="Times New Roman" panose="02020603050405020304" pitchFamily="18" charset="0"/>
                <a:cs typeface="Times New Roman" panose="02020603050405020304" pitchFamily="18" charset="0"/>
              </a:rPr>
              <a:t>Qualora venga fornito un articolo di misura non adeguata, il Fornitore si impegna a sostituirlo con uno dello stesso modello e di idonea misura.</a:t>
            </a: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534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562205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SERVIZIO DI CONSEGNA</a:t>
            </a:r>
          </a:p>
          <a:p>
            <a:pPr lvl="0" algn="just">
              <a:spcAft>
                <a:spcPts val="1142"/>
              </a:spcAft>
            </a:pPr>
            <a:r>
              <a:rPr lang="it-IT" sz="1400" dirty="0">
                <a:latin typeface="Times New Roman" panose="02020603050405020304" pitchFamily="18" charset="0"/>
                <a:cs typeface="Times New Roman" panose="02020603050405020304" pitchFamily="18" charset="0"/>
              </a:rPr>
              <a:t>Il Fornitore deve effettuare la consegna presso la/e sede/i indicata/e dall’Amministrazione Contraente e nelle modalità con la stessa concordate. Gli oneri relativi alla consegna sono interamente a carico del Fornitore e si intendono comprensivi di imballaggio, trasporto, consegna e qualsiasi altra attività ad essa strumentale. Resta inteso che le Amministrazioni devono assicurare l’accessibilità dell’automezzo adibito al trasporto fino al luogo di scarico individuato per la giacenza del materiale. L’esecuzione di ciascuna Richiesta di Approvvigionamento dovrà essere esaurita di norma in un’unica consegna. Consegne parziali sono ammesse previo accordo intercorso tra il Fornitore e la singola Amministrazione Contraente.</a:t>
            </a:r>
          </a:p>
          <a:p>
            <a:pPr lvl="0" algn="just">
              <a:spcAft>
                <a:spcPts val="1142"/>
              </a:spcAft>
            </a:pPr>
            <a:r>
              <a:rPr lang="it-IT" sz="1400" dirty="0">
                <a:latin typeface="Times New Roman" panose="02020603050405020304" pitchFamily="18" charset="0"/>
                <a:cs typeface="Times New Roman" panose="02020603050405020304" pitchFamily="18" charset="0"/>
              </a:rPr>
              <a:t>Ad ogni consegna il Fornitore deve provvedere alla rimozione e all’asporto di eventuali imballaggi ingombranti.</a:t>
            </a:r>
          </a:p>
          <a:p>
            <a:pPr lvl="0" algn="just">
              <a:spcAft>
                <a:spcPts val="1142"/>
              </a:spcAft>
            </a:pPr>
            <a:r>
              <a:rPr lang="it-IT" sz="1400" dirty="0">
                <a:latin typeface="Times New Roman" panose="02020603050405020304" pitchFamily="18" charset="0"/>
                <a:cs typeface="Times New Roman" panose="02020603050405020304" pitchFamily="18" charset="0"/>
              </a:rPr>
              <a:t>Le operazioni di carico e scarico della merce sono a carico del Fornitore, il quale deve essere dotato dei mezzi e delle attrezzature necessari per svolgere tale attività.</a:t>
            </a:r>
          </a:p>
          <a:p>
            <a:pPr lvl="0" algn="just">
              <a:spcAft>
                <a:spcPts val="1142"/>
              </a:spcAft>
            </a:pPr>
            <a:r>
              <a:rPr lang="it-IT" sz="1400" dirty="0">
                <a:latin typeface="Times New Roman" panose="02020603050405020304" pitchFamily="18" charset="0"/>
                <a:cs typeface="Times New Roman" panose="02020603050405020304" pitchFamily="18" charset="0"/>
              </a:rPr>
              <a:t>Il Fornitore si obbliga a dare esecuzione alla consegna entro e non oltre 30 giorni naturali e consecutivi a decorrere dalla Richiesta di Approvvigionamento, salvo diverso accordo intercorso tra il Fornitore e la singola Amministrazione Contraente.</a:t>
            </a:r>
          </a:p>
          <a:p>
            <a:pPr lvl="0" algn="just">
              <a:spcAft>
                <a:spcPts val="1142"/>
              </a:spcAft>
            </a:pPr>
            <a:r>
              <a:rPr lang="it-IT" sz="1400" dirty="0">
                <a:latin typeface="Times New Roman" panose="02020603050405020304" pitchFamily="18" charset="0"/>
                <a:cs typeface="Times New Roman" panose="02020603050405020304" pitchFamily="18" charset="0"/>
              </a:rPr>
              <a:t>Per ogni giorno naturale e consecutivo di ritardo si applicherà una penale pari all‘1 per mille del valore della richiesta di Approvvigionamento.</a:t>
            </a:r>
          </a:p>
          <a:p>
            <a:pPr lvl="0" algn="just">
              <a:spcAft>
                <a:spcPts val="1142"/>
              </a:spcAft>
            </a:pPr>
            <a:r>
              <a:rPr lang="it-IT" sz="1400" dirty="0">
                <a:latin typeface="Times New Roman" panose="02020603050405020304" pitchFamily="18" charset="0"/>
                <a:cs typeface="Times New Roman" panose="02020603050405020304" pitchFamily="18" charset="0"/>
              </a:rPr>
              <a:t>La consegna deve essere accompagnata da una distinta o documento di trasporto, redatto in duplice copia, sottoscritta dall’Amministrazione Contraente e riportante: l’indicazione dell’Amministrazione, l’esatta indicazione dei prodotti consegnati - denominazione e codice - e delle relative quantità, il numero e la data della Richiesta di Approvvigionamento.</a:t>
            </a:r>
          </a:p>
          <a:p>
            <a:pPr lvl="0" algn="just">
              <a:spcAft>
                <a:spcPts val="1142"/>
              </a:spcAft>
            </a:pPr>
            <a:r>
              <a:rPr lang="it-IT" sz="1400" dirty="0">
                <a:latin typeface="Times New Roman" panose="02020603050405020304" pitchFamily="18" charset="0"/>
                <a:cs typeface="Times New Roman" panose="02020603050405020304" pitchFamily="18" charset="0"/>
              </a:rPr>
              <a:t>Ogni singolo prodotto D.P.I. deve inoltre essere corredato dalla documentazione di conformità/certificazione CE indicata dal decreto legislativo n. 475/1992 come modificato dal </a:t>
            </a:r>
            <a:r>
              <a:rPr lang="it-IT" sz="1400" dirty="0" err="1">
                <a:latin typeface="Times New Roman" panose="02020603050405020304" pitchFamily="18" charset="0"/>
                <a:cs typeface="Times New Roman" panose="02020603050405020304" pitchFamily="18" charset="0"/>
              </a:rPr>
              <a:t>D.lgs</a:t>
            </a:r>
            <a:r>
              <a:rPr lang="it-IT" sz="1400" dirty="0">
                <a:latin typeface="Times New Roman" panose="02020603050405020304" pitchFamily="18" charset="0"/>
                <a:cs typeface="Times New Roman" panose="02020603050405020304" pitchFamily="18" charset="0"/>
              </a:rPr>
              <a:t> 19 febbraio 2019, n. 17, da quella relativa al rispetto dei requisiti minimi ambientali (CAM), dalle note informative del fabbricante e dalle istruzioni di corretto uso e manutenzione in condizioni di sicurezza, in lingua italiana o inglese. Qualora il Fornitore sia risultato aggiudicatario di più lotti, dovrà essere indicato il lotto di riferimento. </a:t>
            </a:r>
          </a:p>
          <a:p>
            <a:pPr lvl="0" algn="just">
              <a:spcAft>
                <a:spcPts val="1142"/>
              </a:spcAft>
            </a:pPr>
            <a:r>
              <a:rPr lang="it-IT" sz="1400" dirty="0">
                <a:latin typeface="Times New Roman" panose="02020603050405020304" pitchFamily="18" charset="0"/>
                <a:cs typeface="Times New Roman" panose="02020603050405020304" pitchFamily="18" charset="0"/>
              </a:rPr>
              <a:t>Una copia della distinta è trattenuta dall’Amministrazione Contraente. La sottoscrizione della ricevuta non equivale ad accettazione incondizionata della merce.</a:t>
            </a:r>
            <a:endParaRPr lang="it-IT" sz="1400" b="1" u="sng"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023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486287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pPr algn="ctr"/>
            <a:r>
              <a:rPr lang="it-IT" sz="1600" b="1" dirty="0">
                <a:latin typeface="Times New Roman" panose="02020603050405020304" pitchFamily="18" charset="0"/>
                <a:cs typeface="Times New Roman" panose="02020603050405020304" pitchFamily="18" charset="0"/>
              </a:rPr>
              <a:t>INFORMAZIONI E CHIARIMENTI</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1600" dirty="0">
                <a:latin typeface="Times New Roman" panose="02020603050405020304" pitchFamily="18" charset="0"/>
                <a:cs typeface="Times New Roman" panose="02020603050405020304" pitchFamily="18" charset="0"/>
              </a:rPr>
              <a:t>La struttura ha sede ad Ancona in Via Palestro, 19 - Cap 60122.</a:t>
            </a:r>
          </a:p>
          <a:p>
            <a:r>
              <a:rPr lang="it-IT" sz="1600" b="1" dirty="0">
                <a:latin typeface="Times New Roman" panose="02020603050405020304" pitchFamily="18" charset="0"/>
                <a:cs typeface="Times New Roman" panose="02020603050405020304" pitchFamily="18" charset="0"/>
              </a:rPr>
              <a:t>E-mail: funzione.soggettoaggregatore@regione.marche.it </a:t>
            </a:r>
          </a:p>
          <a:p>
            <a:r>
              <a:rPr lang="fr-FR" sz="1600" b="1" dirty="0">
                <a:latin typeface="Times New Roman" panose="02020603050405020304" pitchFamily="18" charset="0"/>
                <a:cs typeface="Times New Roman" panose="02020603050405020304" pitchFamily="18" charset="0"/>
              </a:rPr>
              <a:t>PEC: </a:t>
            </a:r>
            <a:r>
              <a:rPr lang="fr-FR" sz="1600" b="1" dirty="0">
                <a:latin typeface="Times New Roman" panose="02020603050405020304" pitchFamily="18" charset="0"/>
                <a:cs typeface="Times New Roman" panose="02020603050405020304" pitchFamily="18" charset="0"/>
                <a:hlinkClick r:id="rId2"/>
              </a:rPr>
              <a:t>regione.marche.suam@emarche.it</a:t>
            </a:r>
            <a:endParaRPr lang="fr-FR" sz="1600" b="1" dirty="0">
              <a:latin typeface="Times New Roman" panose="02020603050405020304" pitchFamily="18" charset="0"/>
              <a:cs typeface="Times New Roman" panose="02020603050405020304" pitchFamily="18" charset="0"/>
            </a:endParaRP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16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 Tel: 0733 280140</a:t>
            </a:r>
          </a:p>
          <a:p>
            <a:r>
              <a:rPr lang="it-IT" sz="1600" dirty="0">
                <a:latin typeface="Times New Roman" panose="02020603050405020304" pitchFamily="18" charset="0"/>
                <a:cs typeface="Times New Roman" panose="02020603050405020304" pitchFamily="18" charset="0"/>
              </a:rPr>
              <a:t>- Indirizzo mail: </a:t>
            </a:r>
            <a:r>
              <a:rPr lang="it-IT" sz="1600" dirty="0">
                <a:latin typeface="Times New Roman" panose="02020603050405020304" pitchFamily="18" charset="0"/>
                <a:cs typeface="Times New Roman" panose="02020603050405020304" pitchFamily="18" charset="0"/>
                <a:hlinkClick r:id="rId3"/>
              </a:rPr>
              <a:t>assistenza.appalti@sinp.net</a:t>
            </a:r>
            <a:r>
              <a:rPr lang="it-IT" sz="16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2145856"/>
            <a:ext cx="11680723" cy="4549912"/>
          </a:xfrm>
        </p:spPr>
        <p:txBody>
          <a:bodyPr>
            <a:noAutofit/>
          </a:bodyPr>
          <a:lstStyle/>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Convenzione per la </a:t>
            </a:r>
            <a:r>
              <a:rPr lang="it-IT" sz="1600" dirty="0">
                <a:latin typeface="Times New Roman" panose="02020603050405020304" pitchFamily="18" charset="0"/>
                <a:cs typeface="Times New Roman" panose="02020603050405020304" pitchFamily="18" charset="0"/>
              </a:rPr>
              <a:t>Fornitura di dispositivi di protezione individuale per le Amministrazioni della Regione Marche</a:t>
            </a:r>
            <a:r>
              <a:rPr lang="it-IT" sz="1600" dirty="0"/>
              <a:t> </a:t>
            </a:r>
            <a:r>
              <a:rPr lang="it-IT" sz="1600" dirty="0">
                <a:solidFill>
                  <a:srgbClr val="1C1C1C"/>
                </a:solidFill>
                <a:latin typeface="Times New Roman" panose="02020603050405020304" pitchFamily="18" charset="0"/>
                <a:cs typeface="Times New Roman" panose="02020603050405020304" pitchFamily="18" charset="0"/>
              </a:rPr>
              <a:t>è stipulata dalla SUAM, in qualità di Soggetto aggregatore, ai sensi dell’articolo 26 della Legge n. 488 del 1999.</a:t>
            </a:r>
          </a:p>
          <a:p>
            <a:pPr marL="0" lvl="0" indent="0" algn="just">
              <a:lnSpc>
                <a:spcPct val="100000"/>
              </a:lnSpc>
              <a:spcBef>
                <a:spcPts val="0"/>
              </a:spcBef>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 suddetta Convenzioni, è obbligato ad accettare i c.d. Ordinativi di fornitura emessi dalle Amministrazioni contraenti, i quali rappresentano i contratti attuativi della Convenzione stessa.</a:t>
            </a:r>
          </a:p>
          <a:p>
            <a:pPr marL="0" lvl="0" indent="0" algn="just">
              <a:lnSpc>
                <a:spcPct val="100000"/>
              </a:lnSpc>
              <a:spcBef>
                <a:spcPts val="0"/>
              </a:spcBef>
              <a:buNone/>
            </a:pP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della Convenzioni è pari a </a:t>
            </a:r>
            <a:r>
              <a:rPr lang="it-IT" sz="1600" b="1" dirty="0">
                <a:solidFill>
                  <a:srgbClr val="1C1C1C"/>
                </a:solidFill>
                <a:latin typeface="Times New Roman" panose="02020603050405020304" pitchFamily="18" charset="0"/>
                <a:cs typeface="Times New Roman" panose="02020603050405020304" pitchFamily="18" charset="0"/>
              </a:rPr>
              <a:t>48 mesi </a:t>
            </a:r>
            <a:r>
              <a:rPr lang="it-IT" sz="1600" dirty="0">
                <a:solidFill>
                  <a:srgbClr val="1C1C1C"/>
                </a:solidFill>
                <a:latin typeface="Times New Roman" panose="02020603050405020304" pitchFamily="18" charset="0"/>
                <a:cs typeface="Times New Roman" panose="02020603050405020304" pitchFamily="18" charset="0"/>
              </a:rPr>
              <a:t>decorrenti, per i LOTTI 2, 3 e 4 dal 13/04/2021 mentre per il LOTTO 1 dal 27/04/2021.</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della Convenzione, le Amministrazioni contraenti potranno emettere Ordinativi di Fornitura per importi complessivi pari al massimale contrattuale.</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Gli Ordinativi di fornitura emessi dalle singole Amministrazioni contraenti avranno durata massima di </a:t>
            </a:r>
            <a:r>
              <a:rPr lang="it-IT" sz="1600" b="1" dirty="0">
                <a:solidFill>
                  <a:srgbClr val="1C1C1C"/>
                </a:solidFill>
                <a:latin typeface="Times New Roman" panose="02020603050405020304" pitchFamily="18" charset="0"/>
                <a:cs typeface="Times New Roman" panose="02020603050405020304" pitchFamily="18" charset="0"/>
              </a:rPr>
              <a:t>48 mesi.</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294792"/>
            <a:ext cx="11148646" cy="1323439"/>
          </a:xfrm>
          <a:prstGeom prst="rect">
            <a:avLst/>
          </a:prstGeom>
        </p:spPr>
        <p:txBody>
          <a:bodyPr wrap="square">
            <a:spAutoFit/>
          </a:bodyPr>
          <a:lstStyle/>
          <a:p>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normAutofit/>
          </a:bodyPr>
          <a:lstStyle/>
          <a:p>
            <a:pPr lvl="0" algn="ctr">
              <a:lnSpc>
                <a:spcPct val="110000"/>
              </a:lnSpc>
              <a:spcBef>
                <a:spcPts val="1000"/>
              </a:spcBef>
            </a:pPr>
            <a:r>
              <a:rPr lang="it-IT" sz="2000" b="1" dirty="0">
                <a:solidFill>
                  <a:srgbClr val="000000"/>
                </a:solidFill>
                <a:latin typeface="Times New Roman" panose="02020603050405020304" pitchFamily="18" charset="0"/>
                <a:ea typeface="+mn-ea"/>
                <a:cs typeface="Times New Roman" panose="02020603050405020304" pitchFamily="18" charset="0"/>
              </a:rPr>
              <a:t>I FORNITORI</a:t>
            </a:r>
            <a:br>
              <a:rPr lang="it-IT" sz="1200" b="1" dirty="0">
                <a:solidFill>
                  <a:srgbClr val="000000"/>
                </a:solidFill>
                <a:latin typeface="Times New Roman" panose="02020603050405020304" pitchFamily="18" charset="0"/>
                <a:ea typeface="+mn-ea"/>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algn="just"/>
            <a:r>
              <a:rPr lang="it-IT" sz="1800" b="1" dirty="0">
                <a:latin typeface="Times New Roman" panose="02020603050405020304" pitchFamily="18" charset="0"/>
                <a:cs typeface="Times New Roman" panose="02020603050405020304" pitchFamily="18" charset="0"/>
              </a:rPr>
              <a:t>LOTTO 1 - </a:t>
            </a:r>
            <a:r>
              <a:rPr lang="it-IT" sz="1800" dirty="0">
                <a:solidFill>
                  <a:srgbClr val="444444"/>
                </a:solidFill>
                <a:latin typeface="Times New Roman" panose="02020603050405020304" pitchFamily="18" charset="0"/>
                <a:cs typeface="Times New Roman" panose="02020603050405020304" pitchFamily="18" charset="0"/>
              </a:rPr>
              <a:t>Calzature di sicurezza, professionali e sanitarie- CIG : </a:t>
            </a:r>
            <a:r>
              <a:rPr lang="en-US" sz="1800" dirty="0">
                <a:solidFill>
                  <a:srgbClr val="444444"/>
                </a:solidFill>
                <a:latin typeface="Times New Roman" panose="02020603050405020304" pitchFamily="18" charset="0"/>
                <a:cs typeface="Times New Roman" panose="02020603050405020304" pitchFamily="18" charset="0"/>
              </a:rPr>
              <a:t>85212283CC</a:t>
            </a:r>
            <a:r>
              <a:rPr lang="it-IT" sz="1800" dirty="0">
                <a:solidFill>
                  <a:srgbClr val="444444"/>
                </a:solidFill>
                <a:latin typeface="Times New Roman" panose="02020603050405020304" pitchFamily="18" charset="0"/>
                <a:cs typeface="Times New Roman" panose="02020603050405020304" pitchFamily="18" charset="0"/>
              </a:rPr>
              <a:t> </a:t>
            </a:r>
            <a:r>
              <a:rPr lang="it-IT" sz="1800"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 </a:t>
            </a:r>
            <a:r>
              <a:rPr lang="it-IT" sz="1800" b="1"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VOLTA PROFESSIONAL S.R.L.</a:t>
            </a:r>
            <a:endParaRPr lang="it-IT" sz="1800" b="1" dirty="0">
              <a:latin typeface="Times New Roman" panose="02020603050405020304" pitchFamily="18" charset="0"/>
              <a:cs typeface="Times New Roman" panose="02020603050405020304" pitchFamily="18" charset="0"/>
            </a:endParaRPr>
          </a:p>
          <a:p>
            <a:pPr algn="just"/>
            <a:r>
              <a:rPr lang="it-IT" sz="1800" b="1" dirty="0">
                <a:latin typeface="Times New Roman" panose="02020603050405020304" pitchFamily="18" charset="0"/>
                <a:cs typeface="Times New Roman" panose="02020603050405020304" pitchFamily="18" charset="0"/>
              </a:rPr>
              <a:t>LOTTO 2 - </a:t>
            </a:r>
            <a:r>
              <a:rPr lang="it-IT" sz="1800" dirty="0">
                <a:solidFill>
                  <a:srgbClr val="444444"/>
                </a:solidFill>
                <a:latin typeface="Times New Roman" panose="02020603050405020304" pitchFamily="18" charset="0"/>
                <a:cs typeface="Times New Roman" panose="02020603050405020304" pitchFamily="18" charset="0"/>
              </a:rPr>
              <a:t>Dispositivi di protezione individuale per protezione corpo - CIG : 852122949F </a:t>
            </a:r>
            <a:r>
              <a:rPr lang="it-IT" sz="1800"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 </a:t>
            </a:r>
            <a:r>
              <a:rPr lang="it-IT" sz="1800" b="1"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SECURTEX S.R.L.</a:t>
            </a:r>
            <a:endParaRPr lang="it-IT" sz="1800" b="1" dirty="0">
              <a:solidFill>
                <a:srgbClr val="444444"/>
              </a:solidFill>
              <a:latin typeface="Times New Roman" panose="02020603050405020304" pitchFamily="18" charset="0"/>
              <a:cs typeface="Times New Roman" panose="02020603050405020304" pitchFamily="18" charset="0"/>
            </a:endParaRPr>
          </a:p>
          <a:p>
            <a:pPr algn="just"/>
            <a:r>
              <a:rPr lang="it-IT" sz="1800" b="1" dirty="0">
                <a:latin typeface="Times New Roman" panose="02020603050405020304" pitchFamily="18" charset="0"/>
                <a:cs typeface="Times New Roman" panose="02020603050405020304" pitchFamily="18" charset="0"/>
              </a:rPr>
              <a:t>LOTTO 3 - </a:t>
            </a:r>
            <a:r>
              <a:rPr lang="it-IT" sz="1800" dirty="0">
                <a:solidFill>
                  <a:srgbClr val="444444"/>
                </a:solidFill>
                <a:latin typeface="Times New Roman" panose="02020603050405020304" pitchFamily="18" charset="0"/>
                <a:cs typeface="Times New Roman" panose="02020603050405020304" pitchFamily="18" charset="0"/>
              </a:rPr>
              <a:t>Dispositivi di protezione individuale per capo, udito, protezione </a:t>
            </a:r>
            <a:r>
              <a:rPr lang="it-IT" sz="1800" dirty="0" err="1">
                <a:solidFill>
                  <a:srgbClr val="444444"/>
                </a:solidFill>
                <a:latin typeface="Times New Roman" panose="02020603050405020304" pitchFamily="18" charset="0"/>
                <a:cs typeface="Times New Roman" panose="02020603050405020304" pitchFamily="18" charset="0"/>
              </a:rPr>
              <a:t>anticaduta</a:t>
            </a:r>
            <a:r>
              <a:rPr lang="it-IT" sz="1800" dirty="0">
                <a:solidFill>
                  <a:srgbClr val="444444"/>
                </a:solidFill>
                <a:latin typeface="Times New Roman" panose="02020603050405020304" pitchFamily="18" charset="0"/>
                <a:cs typeface="Times New Roman" panose="02020603050405020304" pitchFamily="18" charset="0"/>
              </a:rPr>
              <a:t> e arti superiori, occhi viso e vie respiratorie - CIG : 8521230572 </a:t>
            </a:r>
            <a:r>
              <a:rPr lang="it-IT" sz="1800"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 </a:t>
            </a:r>
            <a:r>
              <a:rPr lang="it-IT" sz="1800" b="1"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SAFE S.R.L.</a:t>
            </a:r>
            <a:endParaRPr lang="it-IT" sz="1800" b="1" dirty="0">
              <a:solidFill>
                <a:srgbClr val="444444"/>
              </a:solidFill>
              <a:latin typeface="Times New Roman" panose="02020603050405020304" pitchFamily="18" charset="0"/>
              <a:cs typeface="Times New Roman" panose="02020603050405020304" pitchFamily="18" charset="0"/>
            </a:endParaRPr>
          </a:p>
          <a:p>
            <a:pPr algn="just"/>
            <a:r>
              <a:rPr lang="it-IT" sz="1800" b="1" dirty="0">
                <a:latin typeface="Times New Roman" panose="02020603050405020304" pitchFamily="18" charset="0"/>
                <a:cs typeface="Times New Roman" panose="02020603050405020304" pitchFamily="18" charset="0"/>
              </a:rPr>
              <a:t>LOTTO 4 - </a:t>
            </a:r>
            <a:r>
              <a:rPr lang="it-IT" sz="1800" dirty="0">
                <a:solidFill>
                  <a:srgbClr val="444444"/>
                </a:solidFill>
                <a:latin typeface="Times New Roman" panose="02020603050405020304" pitchFamily="18" charset="0"/>
                <a:cs typeface="Times New Roman" panose="02020603050405020304" pitchFamily="18" charset="0"/>
              </a:rPr>
              <a:t>Dispositivi di protezione individuale per Antincendio Boschivo (AIB) - CIG : 85212337EB </a:t>
            </a:r>
            <a:r>
              <a:rPr lang="it-IT" sz="1800"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 </a:t>
            </a:r>
            <a:r>
              <a:rPr lang="it-IT" sz="1800" b="1" dirty="0">
                <a:solidFill>
                  <a:srgbClr val="444444"/>
                </a:solidFill>
                <a:latin typeface="Times New Roman" panose="02020603050405020304" pitchFamily="18" charset="0"/>
                <a:cs typeface="Times New Roman" panose="02020603050405020304" pitchFamily="18" charset="0"/>
                <a:sym typeface="Wingdings" panose="05000000000000000000" pitchFamily="2" charset="2"/>
              </a:rPr>
              <a:t>ECOSYSTEM S.R.L.</a:t>
            </a:r>
            <a:endParaRPr lang="it-IT" sz="1800" b="1" dirty="0">
              <a:latin typeface="Times New Roman" panose="02020603050405020304" pitchFamily="18" charset="0"/>
              <a:cs typeface="Times New Roman" panose="02020603050405020304" pitchFamily="18" charset="0"/>
            </a:endParaRPr>
          </a:p>
          <a:p>
            <a:pPr marL="0" indent="0" algn="just">
              <a:buNone/>
            </a:pPr>
            <a:endParaRPr lang="it-IT" sz="1400" b="1" dirty="0">
              <a:solidFill>
                <a:srgbClr val="444444"/>
              </a:solidFill>
              <a:latin typeface="Open Sans"/>
              <a:cs typeface="Times New Roman" panose="02020603050405020304" pitchFamily="18" charset="0"/>
            </a:endParaRPr>
          </a:p>
          <a:p>
            <a:pPr marL="0" indent="0" algn="ctr">
              <a:buNone/>
            </a:pPr>
            <a:r>
              <a:rPr lang="it-IT" sz="2000" b="1" dirty="0">
                <a:latin typeface="Times New Roman" panose="02020603050405020304" pitchFamily="18" charset="0"/>
                <a:cs typeface="Times New Roman" panose="02020603050405020304" pitchFamily="18" charset="0"/>
              </a:rPr>
              <a:t>N.B.: </a:t>
            </a:r>
            <a:r>
              <a:rPr lang="it-IT" sz="2000" dirty="0">
                <a:latin typeface="Times New Roman" panose="02020603050405020304" pitchFamily="18" charset="0"/>
                <a:cs typeface="Times New Roman" panose="02020603050405020304" pitchFamily="18" charset="0"/>
              </a:rPr>
              <a:t>I contatti dei Fornitori sono presenti nell’Allegato CONTATTI FORNITORI.</a:t>
            </a:r>
          </a:p>
          <a:p>
            <a:pPr mar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49469" y="114299"/>
            <a:ext cx="11904785" cy="6624891"/>
          </a:xfrm>
          <a:prstGeom prst="rect">
            <a:avLst/>
          </a:prstGeom>
          <a:solidFill>
            <a:schemeClr val="accent4">
              <a:lumMod val="20000"/>
              <a:lumOff val="80000"/>
            </a:schemeClr>
          </a:solidFill>
        </p:spPr>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OGGETTO DELLA CONVENZIONE - LOTTO 1</a:t>
            </a:r>
          </a:p>
          <a:p>
            <a:pPr lvl="0" algn="just">
              <a:spcAft>
                <a:spcPts val="1142"/>
              </a:spcAft>
            </a:pPr>
            <a:r>
              <a:rPr lang="it-IT" sz="1200" dirty="0">
                <a:latin typeface="Times New Roman" panose="02020603050405020304" pitchFamily="18" charset="0"/>
                <a:cs typeface="Times New Roman" panose="02020603050405020304" pitchFamily="18" charset="0"/>
              </a:rPr>
              <a:t>Il lotto 1 ha ad oggetto </a:t>
            </a:r>
            <a:r>
              <a:rPr lang="it-IT" sz="1200" b="1" dirty="0">
                <a:latin typeface="Times New Roman" panose="02020603050405020304" pitchFamily="18" charset="0"/>
                <a:cs typeface="Times New Roman" panose="02020603050405020304" pitchFamily="18" charset="0"/>
              </a:rPr>
              <a:t>Calzature di sicurezza, professionali e sanitarie</a:t>
            </a:r>
            <a:r>
              <a:rPr lang="it-IT" sz="1200" dirty="0">
                <a:latin typeface="Times New Roman" panose="02020603050405020304" pitchFamily="18" charset="0"/>
                <a:cs typeface="Times New Roman" panose="02020603050405020304" pitchFamily="18" charset="0"/>
              </a:rPr>
              <a:t>. Si tratta dei seguenti dispositivi, le cui caratteristiche tecniche sono consultabili nel relativo opuscolo:</a:t>
            </a:r>
            <a:endParaRPr lang="it-IT" sz="12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Stivale di sicurezza con puntale e lamina			                                                                                    - 	Scarpa bassa allacciata – donna (estiva/invernale/adatta a tutte le stagioni)     </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Scarpa di sicurezza bassa con puntale - estiva                                                                                                                                                        - Scarpa bassa allacciata – uomo (estiva/invernale/adatta a tutte le stagioni)                                                                                                                            </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Scarpa di sicurezza bassa con puntale - invernale                                                                                                                                                   - Scarpa donna tipo sportivo</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Scarpa di sicurezza bassa con puntale e lamina – estiva                                                                                                                                         - Scarpa uomo tipo sportivo</a:t>
            </a:r>
          </a:p>
          <a:p>
            <a:pPr lvl="0" algn="just">
              <a:spcAft>
                <a:spcPts val="1142"/>
              </a:spcAft>
            </a:pPr>
            <a:r>
              <a:rPr lang="it-IT" sz="1000" dirty="0">
                <a:latin typeface="Times New Roman" panose="02020603050405020304" pitchFamily="18" charset="0"/>
                <a:cs typeface="Times New Roman" panose="02020603050405020304" pitchFamily="18" charset="0"/>
              </a:rPr>
              <a:t>- Scarpa di sicurezza bassa con puntale e lamina – invernale                                                                                                                                    - Scarponcino operativo tipo Polacco (estivo/invernale)</a:t>
            </a:r>
          </a:p>
          <a:p>
            <a:pPr lvl="0" algn="just">
              <a:spcAft>
                <a:spcPts val="1142"/>
              </a:spcAft>
            </a:pPr>
            <a:r>
              <a:rPr lang="it-IT" sz="1000" dirty="0">
                <a:latin typeface="Times New Roman" panose="02020603050405020304" pitchFamily="18" charset="0"/>
                <a:cs typeface="Times New Roman" panose="02020603050405020304" pitchFamily="18" charset="0"/>
              </a:rPr>
              <a:t>- Scarpa di sicurezza alta con puntale e lamina – estiva                                                                                                                                             - Scarponcino operativo tipo trekking (estivo/invernale)</a:t>
            </a:r>
          </a:p>
          <a:p>
            <a:pPr lvl="0" algn="just">
              <a:spcAft>
                <a:spcPts val="1142"/>
              </a:spcAft>
            </a:pPr>
            <a:r>
              <a:rPr lang="it-IT" sz="1000" dirty="0">
                <a:latin typeface="Times New Roman" panose="02020603050405020304" pitchFamily="18" charset="0"/>
                <a:cs typeface="Times New Roman" panose="02020603050405020304" pitchFamily="18" charset="0"/>
              </a:rPr>
              <a:t>- Scarpa di sicurezza alta con puntale e lamina – invernale                                                                                                                                        - Anfibio – unisex</a:t>
            </a:r>
          </a:p>
          <a:p>
            <a:pPr lvl="0" algn="just">
              <a:spcAft>
                <a:spcPts val="1142"/>
              </a:spcAft>
            </a:pPr>
            <a:r>
              <a:rPr lang="it-IT" sz="1000" dirty="0">
                <a:latin typeface="Times New Roman" panose="02020603050405020304" pitchFamily="18" charset="0"/>
                <a:cs typeface="Times New Roman" panose="02020603050405020304" pitchFamily="18" charset="0"/>
              </a:rPr>
              <a:t>- Scarpa di sicurezza alta tipo trekking con puntale e lamina, per operatori dell’emergenza urgenza (118) (estiva ed invernale)                            - Ciabatta con cinturino posteriore e cinturino sul collo del piede regolabile </a:t>
            </a:r>
          </a:p>
          <a:p>
            <a:pPr lvl="0" algn="just">
              <a:spcAft>
                <a:spcPts val="1142"/>
              </a:spcAft>
            </a:pPr>
            <a:r>
              <a:rPr lang="it-IT" sz="1000" dirty="0">
                <a:latin typeface="Times New Roman" panose="02020603050405020304" pitchFamily="18" charset="0"/>
                <a:cs typeface="Times New Roman" panose="02020603050405020304" pitchFamily="18" charset="0"/>
              </a:rPr>
              <a:t>- Stivale di sicurezza per operatori del 118                                                                                                                                                                  - Sabot con cinturino posteriore e sul collo del piede</a:t>
            </a:r>
          </a:p>
          <a:p>
            <a:pPr lvl="0" algn="just">
              <a:spcAft>
                <a:spcPts val="1142"/>
              </a:spcAft>
            </a:pPr>
            <a:r>
              <a:rPr lang="it-IT" sz="1000" dirty="0">
                <a:latin typeface="Times New Roman" panose="02020603050405020304" pitchFamily="18" charset="0"/>
                <a:cs typeface="Times New Roman" panose="02020603050405020304" pitchFamily="18" charset="0"/>
              </a:rPr>
              <a:t>- Sabot da cucina                                                                                                                                                                                                          - Scarpa da lavoro bianca chiusura velcro </a:t>
            </a:r>
          </a:p>
          <a:p>
            <a:pPr lvl="0" algn="just">
              <a:spcAft>
                <a:spcPts val="1142"/>
              </a:spcAft>
            </a:pPr>
            <a:r>
              <a:rPr lang="it-IT" sz="1000" dirty="0">
                <a:latin typeface="Times New Roman" panose="02020603050405020304" pitchFamily="18" charset="0"/>
                <a:cs typeface="Times New Roman" panose="02020603050405020304" pitchFamily="18" charset="0"/>
              </a:rPr>
              <a:t>- Scarpa di sicurezza senza lacci con puntale da cucina                                                                                                                                              - Scarpa da lavoro bianca chiusura lacci</a:t>
            </a:r>
          </a:p>
          <a:p>
            <a:pPr lvl="0" algn="just">
              <a:spcAft>
                <a:spcPts val="1142"/>
              </a:spcAft>
            </a:pPr>
            <a:r>
              <a:rPr lang="it-IT" sz="1000" dirty="0">
                <a:latin typeface="Times New Roman" panose="02020603050405020304" pitchFamily="18" charset="0"/>
                <a:cs typeface="Times New Roman" panose="02020603050405020304" pitchFamily="18" charset="0"/>
              </a:rPr>
              <a:t>- Polacco in pelle nabuk                                                                                                                                                                                               - Zoccolo in poliuretano</a:t>
            </a:r>
          </a:p>
          <a:p>
            <a:pPr lvl="0" algn="just">
              <a:spcAft>
                <a:spcPts val="1142"/>
              </a:spcAft>
            </a:pPr>
            <a:r>
              <a:rPr lang="it-IT" sz="1000" dirty="0">
                <a:latin typeface="Times New Roman" panose="02020603050405020304" pitchFamily="18" charset="0"/>
                <a:cs typeface="Times New Roman" panose="02020603050405020304" pitchFamily="18" charset="0"/>
              </a:rPr>
              <a:t>- Polacco in pelle nabuk rigidità livello 3                                                                                                                                                                    - Zoccolo in poliuretano con cinturino</a:t>
            </a:r>
          </a:p>
          <a:p>
            <a:pPr lvl="0" algn="just">
              <a:spcAft>
                <a:spcPts val="1142"/>
              </a:spcAft>
            </a:pPr>
            <a:r>
              <a:rPr lang="it-IT" sz="1000" dirty="0">
                <a:latin typeface="Times New Roman" panose="02020603050405020304" pitchFamily="18" charset="0"/>
                <a:cs typeface="Times New Roman" panose="02020603050405020304" pitchFamily="18" charset="0"/>
              </a:rPr>
              <a:t>- Calzatura alta in pelle                                                                                                                                                                                                - Zoccolo in poliuretano con rialzo contenitivo </a:t>
            </a:r>
          </a:p>
          <a:p>
            <a:pPr lvl="0" algn="just">
              <a:spcAft>
                <a:spcPts val="1142"/>
              </a:spcAft>
            </a:pPr>
            <a:r>
              <a:rPr lang="it-IT" sz="1000" dirty="0">
                <a:latin typeface="Times New Roman" panose="02020603050405020304" pitchFamily="18" charset="0"/>
                <a:cs typeface="Times New Roman" panose="02020603050405020304" pitchFamily="18" charset="0"/>
              </a:rPr>
              <a:t>- Calzatura bassa in pelle                                                                                                                                                                                             - Zoccolo in poliuretano con rialzo contenitivo e cinturino</a:t>
            </a:r>
          </a:p>
          <a:p>
            <a:pPr lvl="0" algn="just">
              <a:spcAft>
                <a:spcPts val="1142"/>
              </a:spcAft>
            </a:pPr>
            <a:r>
              <a:rPr lang="it-IT" sz="1000" dirty="0">
                <a:latin typeface="Times New Roman" panose="02020603050405020304" pitchFamily="18" charset="0"/>
                <a:cs typeface="Times New Roman" panose="02020603050405020304" pitchFamily="18" charset="0"/>
              </a:rPr>
              <a:t>- Stivale in PU a iniezione                                                                                                                                                                                           - Zoccolo monoblocco in materiale ultraleggero con cinturino</a:t>
            </a:r>
          </a:p>
          <a:p>
            <a:pPr lvl="0" algn="just">
              <a:spcAft>
                <a:spcPts val="1142"/>
              </a:spcAft>
            </a:pPr>
            <a:r>
              <a:rPr lang="it-IT" sz="1000" dirty="0">
                <a:latin typeface="Times New Roman" panose="02020603050405020304" pitchFamily="18" charset="0"/>
                <a:cs typeface="Times New Roman" panose="02020603050405020304" pitchFamily="18" charset="0"/>
              </a:rPr>
              <a:t>- Stivale in gomma per motosega                                                                                                                                                                                - Calzatura chiusa, monoblocco in materiale ultraleggero </a:t>
            </a:r>
          </a:p>
          <a:p>
            <a:pPr lvl="0" algn="just">
              <a:spcAft>
                <a:spcPts val="1142"/>
              </a:spcAft>
            </a:pPr>
            <a:r>
              <a:rPr lang="it-IT" sz="1000" dirty="0">
                <a:latin typeface="Times New Roman" panose="02020603050405020304" pitchFamily="18" charset="0"/>
                <a:cs typeface="Times New Roman" panose="02020603050405020304" pitchFamily="18" charset="0"/>
              </a:rPr>
              <a:t>- Scarpa modello decolté - donna                                                                                                                                                                                - ECC…                                                                                                                                                      </a:t>
            </a:r>
          </a:p>
          <a:p>
            <a:pPr lvl="0" algn="just">
              <a:spcAft>
                <a:spcPts val="1142"/>
              </a:spcAft>
            </a:pPr>
            <a:r>
              <a:rPr lang="it-IT" sz="1000" dirty="0">
                <a:latin typeface="Times New Roman" panose="02020603050405020304" pitchFamily="18" charset="0"/>
                <a:cs typeface="Times New Roman" panose="02020603050405020304" pitchFamily="18" charset="0"/>
              </a:rPr>
              <a:t>- Scarpa modello mocassino – donna (estiva/invernale/adatta a tutte le stagioni)                                   </a:t>
            </a:r>
          </a:p>
          <a:p>
            <a:pPr lvl="0" algn="just">
              <a:spcAft>
                <a:spcPts val="1142"/>
              </a:spcAft>
            </a:pPr>
            <a:endParaRPr lang="it-IT"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6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49469" y="114299"/>
            <a:ext cx="11904785" cy="6479435"/>
          </a:xfrm>
          <a:prstGeom prst="rect">
            <a:avLst/>
          </a:prstGeom>
          <a:solidFill>
            <a:schemeClr val="accent1">
              <a:lumMod val="20000"/>
              <a:lumOff val="80000"/>
            </a:schemeClr>
          </a:solidFill>
        </p:spPr>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OGGETTO DELLA CONVENZIONE - LOTTO 2</a:t>
            </a:r>
          </a:p>
          <a:p>
            <a:pPr lvl="0" algn="just">
              <a:spcAft>
                <a:spcPts val="1142"/>
              </a:spcAft>
            </a:pPr>
            <a:r>
              <a:rPr lang="it-IT" sz="1200" dirty="0">
                <a:latin typeface="Times New Roman" panose="02020603050405020304" pitchFamily="18" charset="0"/>
                <a:cs typeface="Times New Roman" panose="02020603050405020304" pitchFamily="18" charset="0"/>
              </a:rPr>
              <a:t>Il lotto 2 ha ad oggetto i </a:t>
            </a:r>
            <a:r>
              <a:rPr lang="it-IT" sz="1200" b="1" dirty="0">
                <a:latin typeface="Times New Roman" panose="02020603050405020304" pitchFamily="18" charset="0"/>
                <a:cs typeface="Times New Roman" panose="02020603050405020304" pitchFamily="18" charset="0"/>
              </a:rPr>
              <a:t>Dispositivi di protezione individuale per protezione corpo</a:t>
            </a:r>
            <a:r>
              <a:rPr lang="it-IT" sz="1200" dirty="0">
                <a:latin typeface="Times New Roman" panose="02020603050405020304" pitchFamily="18" charset="0"/>
                <a:cs typeface="Times New Roman" panose="02020603050405020304" pitchFamily="18" charset="0"/>
              </a:rPr>
              <a:t>. Si tratta dei seguenti dispositivi, le cui caratteristiche tecniche sono consultabili nel relativo opuscolo:</a:t>
            </a:r>
            <a:endParaRPr lang="it-IT" sz="12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CAMICE MONOUSO PER LA PREPARAZIONE DEI FARMACI ANTIBLASTICI                                                                   - TUTA ASSORBENTE</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CAMICE MONOUSO PER PARTO IN ACQUA IMPERMEABILE A PROTEZIONE DEL RISCHIO BIOLOGICO               - TUTA COLLETTO ALLA COREANA</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TUTA MONOUSO CON CAPPUCCIO DI PROTEZIONE (TIPO 5-6)                                                                                          - Kit NBCR</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GIACCA A VENTO DA UOMO E DA DONNA                                                                                                                             - TROLLEY</a:t>
            </a:r>
          </a:p>
          <a:p>
            <a:pPr lvl="0" algn="just">
              <a:spcAft>
                <a:spcPts val="1142"/>
              </a:spcAft>
            </a:pPr>
            <a:r>
              <a:rPr lang="it-IT" sz="1000" dirty="0">
                <a:latin typeface="Times New Roman" panose="02020603050405020304" pitchFamily="18" charset="0"/>
                <a:cs typeface="Times New Roman" panose="02020603050405020304" pitchFamily="18" charset="0"/>
              </a:rPr>
              <a:t>- KWAY                                                                                                                                                                                                - BORSONE</a:t>
            </a:r>
          </a:p>
          <a:p>
            <a:pPr lvl="0" algn="just">
              <a:spcAft>
                <a:spcPts val="1142"/>
              </a:spcAft>
            </a:pPr>
            <a:r>
              <a:rPr lang="it-IT" sz="1000" dirty="0">
                <a:latin typeface="Times New Roman" panose="02020603050405020304" pitchFamily="18" charset="0"/>
                <a:cs typeface="Times New Roman" panose="02020603050405020304" pitchFamily="18" charset="0"/>
              </a:rPr>
              <a:t>- SALOPETTE PER KWAY                                                                                                                                                                - GIUBBOTTO GONFIABILE DA SALVATAGGIO</a:t>
            </a:r>
          </a:p>
          <a:p>
            <a:pPr lvl="0" algn="just">
              <a:spcAft>
                <a:spcPts val="1142"/>
              </a:spcAft>
            </a:pPr>
            <a:r>
              <a:rPr lang="it-IT" sz="1000" dirty="0">
                <a:latin typeface="Times New Roman" panose="02020603050405020304" pitchFamily="18" charset="0"/>
                <a:cs typeface="Times New Roman" panose="02020603050405020304" pitchFamily="18" charset="0"/>
              </a:rPr>
              <a:t>- MAGLIA A FELPA                                                                                                                                                                           - PERSONAL TRACKER</a:t>
            </a:r>
          </a:p>
          <a:p>
            <a:pPr lvl="0" algn="just">
              <a:spcAft>
                <a:spcPts val="1142"/>
              </a:spcAft>
            </a:pPr>
            <a:r>
              <a:rPr lang="it-IT" sz="1000" dirty="0">
                <a:latin typeface="Times New Roman" panose="02020603050405020304" pitchFamily="18" charset="0"/>
                <a:cs typeface="Times New Roman" panose="02020603050405020304" pitchFamily="18" charset="0"/>
              </a:rPr>
              <a:t>- POLO MANICA LUNGA                                                                                                                                                                  - GIACCONE CHIUSURA CON CERNIERA</a:t>
            </a:r>
          </a:p>
          <a:p>
            <a:pPr lvl="0" algn="just">
              <a:spcAft>
                <a:spcPts val="1142"/>
              </a:spcAft>
            </a:pPr>
            <a:r>
              <a:rPr lang="it-IT" sz="1000" dirty="0">
                <a:solidFill>
                  <a:srgbClr val="1C1C1C"/>
                </a:solidFill>
                <a:latin typeface="Times New Roman" panose="02020603050405020304" pitchFamily="18" charset="0"/>
                <a:cs typeface="Times New Roman" panose="02020603050405020304" pitchFamily="18" charset="0"/>
              </a:rPr>
              <a:t>- POLO MANICA CORTA                                                                                                                                                                  - GIUBBINO E PANTALONE</a:t>
            </a:r>
          </a:p>
          <a:p>
            <a:pPr lvl="0" algn="just">
              <a:spcAft>
                <a:spcPts val="1142"/>
              </a:spcAft>
            </a:pPr>
            <a:r>
              <a:rPr lang="it-IT" sz="1000" dirty="0">
                <a:latin typeface="Times New Roman" panose="02020603050405020304" pitchFamily="18" charset="0"/>
                <a:cs typeface="Times New Roman" panose="02020603050405020304" pitchFamily="18" charset="0"/>
              </a:rPr>
              <a:t>- PANTALONE DA UOMO E DA DONNA INVERNALE                                                                                                               - GIACCONE IGNIFUGO AD ALTA VISIBILITA’</a:t>
            </a:r>
          </a:p>
          <a:p>
            <a:pPr lvl="0" algn="just">
              <a:spcAft>
                <a:spcPts val="1142"/>
              </a:spcAft>
            </a:pPr>
            <a:r>
              <a:rPr lang="it-IT" sz="1000" dirty="0">
                <a:latin typeface="Times New Roman" panose="02020603050405020304" pitchFamily="18" charset="0"/>
                <a:cs typeface="Times New Roman" panose="02020603050405020304" pitchFamily="18" charset="0"/>
              </a:rPr>
              <a:t>- PANTALONE DA UOMO E DA DONNA ESTIVO                                                                                                                        - GIUBBINO ANCHE SMANICABILE CON CAPPUCCIO</a:t>
            </a:r>
          </a:p>
          <a:p>
            <a:pPr lvl="0" algn="just">
              <a:spcAft>
                <a:spcPts val="1142"/>
              </a:spcAft>
            </a:pPr>
            <a:r>
              <a:rPr lang="it-IT" sz="1000" dirty="0">
                <a:latin typeface="Times New Roman" panose="02020603050405020304" pitchFamily="18" charset="0"/>
                <a:cs typeface="Times New Roman" panose="02020603050405020304" pitchFamily="18" charset="0"/>
              </a:rPr>
              <a:t>- MAGLIA TERMICA                                                                                                                                                                          - T-SHIRT ALTA VISIBILITÀ</a:t>
            </a:r>
          </a:p>
          <a:p>
            <a:pPr lvl="0" algn="just">
              <a:spcAft>
                <a:spcPts val="1142"/>
              </a:spcAft>
            </a:pPr>
            <a:r>
              <a:rPr lang="it-IT" sz="1000" dirty="0">
                <a:latin typeface="Times New Roman" panose="02020603050405020304" pitchFamily="18" charset="0"/>
                <a:cs typeface="Times New Roman" panose="02020603050405020304" pitchFamily="18" charset="0"/>
              </a:rPr>
              <a:t>- CALZAMAGLIA TERMICA                                                                                                                                                             - PANTALONE TECNICO-PROTETTIVO PER UTILIZZO MOTOSEGA</a:t>
            </a:r>
          </a:p>
          <a:p>
            <a:pPr lvl="0" algn="just">
              <a:spcAft>
                <a:spcPts val="1142"/>
              </a:spcAft>
            </a:pPr>
            <a:r>
              <a:rPr lang="it-IT" sz="1000" dirty="0">
                <a:latin typeface="Times New Roman" panose="02020603050405020304" pitchFamily="18" charset="0"/>
                <a:cs typeface="Times New Roman" panose="02020603050405020304" pitchFamily="18" charset="0"/>
              </a:rPr>
              <a:t>- MAGLIA TERMICA A COLLO ALTO                                                                                                                                             - GIACCA ANTITAGLIO PER MOTOSEGA</a:t>
            </a:r>
          </a:p>
          <a:p>
            <a:pPr lvl="0" algn="just">
              <a:spcAft>
                <a:spcPts val="1142"/>
              </a:spcAft>
            </a:pPr>
            <a:r>
              <a:rPr lang="it-IT" sz="1000" dirty="0">
                <a:latin typeface="Times New Roman" panose="02020603050405020304" pitchFamily="18" charset="0"/>
                <a:cs typeface="Times New Roman" panose="02020603050405020304" pitchFamily="18" charset="0"/>
              </a:rPr>
              <a:t>- PILE CON ZIP                                                                                                                                                                                     - GUANTO CON PROTEZIONE ANTITAGLIO PER MOTOSEGA</a:t>
            </a:r>
          </a:p>
          <a:p>
            <a:pPr lvl="0" algn="just">
              <a:spcAft>
                <a:spcPts val="1142"/>
              </a:spcAft>
            </a:pPr>
            <a:r>
              <a:rPr lang="it-IT" sz="1000" dirty="0">
                <a:latin typeface="Times New Roman" panose="02020603050405020304" pitchFamily="18" charset="0"/>
                <a:cs typeface="Times New Roman" panose="02020603050405020304" pitchFamily="18" charset="0"/>
              </a:rPr>
              <a:t>- GILET SMANICATO IMBOTTITO ED ESTIVO                                                                                                                             - GIACCA, PANTALONE E CAPPELLO CUOCO</a:t>
            </a:r>
          </a:p>
          <a:p>
            <a:pPr lvl="0" algn="just">
              <a:spcAft>
                <a:spcPts val="1142"/>
              </a:spcAft>
            </a:pPr>
            <a:r>
              <a:rPr lang="it-IT" sz="1000" dirty="0">
                <a:latin typeface="Times New Roman" panose="02020603050405020304" pitchFamily="18" charset="0"/>
                <a:cs typeface="Times New Roman" panose="02020603050405020304" pitchFamily="18" charset="0"/>
              </a:rPr>
              <a:t>- GILET ALTA VISIBILITA’                                                                                                                                                                - CUFFIA CON RETINA OPERATORI CUCINA</a:t>
            </a:r>
          </a:p>
          <a:p>
            <a:pPr lvl="0" algn="just">
              <a:spcAft>
                <a:spcPts val="1142"/>
              </a:spcAft>
            </a:pPr>
            <a:r>
              <a:rPr lang="it-IT" sz="1000" dirty="0">
                <a:latin typeface="Times New Roman" panose="02020603050405020304" pitchFamily="18" charset="0"/>
                <a:cs typeface="Times New Roman" panose="02020603050405020304" pitchFamily="18" charset="0"/>
              </a:rPr>
              <a:t>- MANICOTTI ALTA VISIBILITA’                                                                                                                                                     - GREMBIULE IN COTONE</a:t>
            </a:r>
          </a:p>
          <a:p>
            <a:pPr lvl="0" algn="just">
              <a:spcAft>
                <a:spcPts val="1142"/>
              </a:spcAft>
            </a:pPr>
            <a:r>
              <a:rPr lang="it-IT" sz="1000" dirty="0">
                <a:latin typeface="Times New Roman" panose="02020603050405020304" pitchFamily="18" charset="0"/>
                <a:cs typeface="Times New Roman" panose="02020603050405020304" pitchFamily="18" charset="0"/>
              </a:rPr>
              <a:t>- TUTA                                                                                                                                                                                                    - ECC…</a:t>
            </a:r>
          </a:p>
        </p:txBody>
      </p:sp>
    </p:spTree>
    <p:extLst>
      <p:ext uri="{BB962C8B-B14F-4D97-AF65-F5344CB8AC3E}">
        <p14:creationId xmlns:p14="http://schemas.microsoft.com/office/powerpoint/2010/main" val="1583328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75845" y="61546"/>
            <a:ext cx="11799277" cy="6655668"/>
          </a:xfrm>
          <a:prstGeom prst="rect">
            <a:avLst/>
          </a:prstGeom>
          <a:solidFill>
            <a:srgbClr val="D9F1EB"/>
          </a:solidFill>
        </p:spPr>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OGGETTO DELLA CONVENZIONE - LOTTO 3</a:t>
            </a:r>
          </a:p>
          <a:p>
            <a:pPr lvl="0" algn="just">
              <a:spcAft>
                <a:spcPts val="1142"/>
              </a:spcAft>
            </a:pPr>
            <a:r>
              <a:rPr lang="it-IT" sz="1200" dirty="0">
                <a:latin typeface="Times New Roman" panose="02020603050405020304" pitchFamily="18" charset="0"/>
                <a:cs typeface="Times New Roman" panose="02020603050405020304" pitchFamily="18" charset="0"/>
              </a:rPr>
              <a:t>Il lotto 3 ha ad oggetto i </a:t>
            </a:r>
            <a:r>
              <a:rPr lang="it-IT" sz="1200" b="1" dirty="0">
                <a:latin typeface="Times New Roman" panose="02020603050405020304" pitchFamily="18" charset="0"/>
                <a:cs typeface="Times New Roman" panose="02020603050405020304" pitchFamily="18" charset="0"/>
              </a:rPr>
              <a:t>Dispositivi di protezione individuale per capo, udito, protezione anti caduta e arti superiori, occhi viso e vie respiratorie</a:t>
            </a:r>
            <a:r>
              <a:rPr lang="it-IT" sz="1200" dirty="0">
                <a:latin typeface="Times New Roman" panose="02020603050405020304" pitchFamily="18" charset="0"/>
                <a:cs typeface="Times New Roman" panose="02020603050405020304" pitchFamily="18" charset="0"/>
              </a:rPr>
              <a:t>. Si tratta dei seguenti dispositivi, le cui caratteristiche tecniche sono consultabili nel relativo opuscolo:</a:t>
            </a:r>
            <a:endParaRPr lang="it-IT" sz="1200" u="sng" dirty="0">
              <a:solidFill>
                <a:srgbClr val="FF0000"/>
              </a:solidFill>
              <a:latin typeface="Times New Roman" panose="02020603050405020304" pitchFamily="18" charset="0"/>
              <a:cs typeface="Times New Roman" panose="02020603050405020304" pitchFamily="18" charset="0"/>
            </a:endParaRPr>
          </a:p>
          <a:p>
            <a:pPr marL="171450" lvl="0" indent="-171450" algn="just">
              <a:spcAft>
                <a:spcPts val="1142"/>
              </a:spcAft>
              <a:buFontTx/>
              <a:buChar char="-"/>
            </a:pPr>
            <a:r>
              <a:rPr lang="it-IT" sz="900" dirty="0">
                <a:solidFill>
                  <a:srgbClr val="1C1C1C"/>
                </a:solidFill>
                <a:latin typeface="Times New Roman" panose="02020603050405020304" pitchFamily="18" charset="0"/>
                <a:cs typeface="Times New Roman" panose="02020603050405020304" pitchFamily="18" charset="0"/>
              </a:rPr>
              <a:t>ELMETTO DI PROTEZIONE PREDISPOSTO PER ACCESSORI                                                                              -  GUANTI DI PROTEZIONE DA CONTATTO CON PARTI SOTTO TENSIONE</a:t>
            </a:r>
          </a:p>
          <a:p>
            <a:pPr marL="171450" lvl="0" indent="-171450" algn="just">
              <a:spcAft>
                <a:spcPts val="1142"/>
              </a:spcAft>
              <a:buFontTx/>
              <a:buChar char="-"/>
            </a:pPr>
            <a:r>
              <a:rPr lang="it-IT" sz="900" dirty="0">
                <a:solidFill>
                  <a:srgbClr val="1C1C1C"/>
                </a:solidFill>
                <a:latin typeface="Times New Roman" panose="02020603050405020304" pitchFamily="18" charset="0"/>
                <a:cs typeface="Times New Roman" panose="02020603050405020304" pitchFamily="18" charset="0"/>
              </a:rPr>
              <a:t>ELMETTO DI PROTEZIONE PER OPERATORI DELL’EMERGENZA URGENZA                                                -  GUANTI A PROTEZIONE RISCHIO MECCANICO (in pelle)</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ELMETTO ISOLANTE E VISIERA TESTATA CONTRO L'ARCO ELETTRICO                                                     - GUANTO ANTISOLVENTI</a:t>
            </a:r>
          </a:p>
          <a:p>
            <a:pPr lvl="0" algn="just">
              <a:spcAft>
                <a:spcPts val="1142"/>
              </a:spcAft>
            </a:pPr>
            <a:r>
              <a:rPr lang="it-IT" sz="900" dirty="0">
                <a:latin typeface="Times New Roman" panose="02020603050405020304" pitchFamily="18" charset="0"/>
                <a:cs typeface="Times New Roman" panose="02020603050405020304" pitchFamily="18" charset="0"/>
              </a:rPr>
              <a:t>     DOTATO DI FASCIA ANTISUDORE E SOTTOGOLA                                                                                                - GUANTO ANTIVIBRAZIONE</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INSERTI AURICOLARI CON CORDICELLA                                                                                                              - GUANTO DA CUCINA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INSERTI AURICOLARI                                                                                                                                                  - GUANTO A FILO CONTINUO IN 100% NYLON/POLIURETANO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INSERTI AURICOLARI CON ARCHETTO                                                                                                                  - GUANTO ANTITAGLIO CON PALMO IN PELLE</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CUFFIA ANTIRUMORE                                                                                                                                                 - CAPPELLINO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IMBRACATURA ANTICADUTA                                                                                                                                 -  ZUCCOTTO TUBOLARE </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CINTURA DI POSIZIONAMENTO                                                                                                                               - PASSAMONTAGNA                                                                                           </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GUANTI ANTICALORE A MANOPOLA (protezione avambracci)                                                                             - COPRICOLLO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GUANTI ANTICALORE A CINQUE DITA (protezione avambracci)                                                                          - IMBRACATURA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MANICOTTO ANTICALORE                                                                                                                                        - SISTEMA E TRAPANO DA SALVATAGGIO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GUANTI ANTICALORE PER CENTRALI DI STERILIZZAZIONE (protezione avambracci)                                   - MOSCHETTONE</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GUANTI ANTIFREDDO                                                                                                                                                 - ECC…</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SOTTOGUANTI</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GUANTO ANTITAGLIO IN MAGLIA DI ACCIAIO CON PROTEZIONE DELL'AVAMBRACCIO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GUANTI ANTITAGLIO IN FIBRA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GUANTI DI PROTEZIONE NEI CONFRONTI DEL RISCHIO MECCANICO, BIOLOGICO E CHIMICO (per operatori sanitari che eseguono la decontaminazione dello strumentario chirurgico)</a:t>
            </a:r>
          </a:p>
          <a:p>
            <a:pPr marL="171450" lvl="0" indent="-171450" algn="just">
              <a:spcAft>
                <a:spcPts val="1142"/>
              </a:spcAft>
              <a:buFontTx/>
              <a:buChar char="-"/>
            </a:pPr>
            <a:endParaRPr lang="it-IT"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23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23092" y="61546"/>
            <a:ext cx="11983916" cy="6501780"/>
          </a:xfrm>
          <a:prstGeom prst="rect">
            <a:avLst/>
          </a:prstGeom>
          <a:solidFill>
            <a:schemeClr val="accent6">
              <a:lumMod val="20000"/>
              <a:lumOff val="80000"/>
            </a:schemeClr>
          </a:solidFill>
        </p:spPr>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OGGETTO DELLA CONVENZIONE - LOTTO 4</a:t>
            </a:r>
          </a:p>
          <a:p>
            <a:pPr lvl="0" algn="just">
              <a:spcAft>
                <a:spcPts val="1142"/>
              </a:spcAft>
            </a:pPr>
            <a:r>
              <a:rPr lang="it-IT" sz="1200" dirty="0">
                <a:latin typeface="Times New Roman" panose="02020603050405020304" pitchFamily="18" charset="0"/>
                <a:cs typeface="Times New Roman" panose="02020603050405020304" pitchFamily="18" charset="0"/>
              </a:rPr>
              <a:t>Il lotto 4 ha ad oggetto i </a:t>
            </a:r>
            <a:r>
              <a:rPr lang="it-IT" sz="1200" b="1" dirty="0">
                <a:latin typeface="Times New Roman" panose="02020603050405020304" pitchFamily="18" charset="0"/>
                <a:cs typeface="Times New Roman" panose="02020603050405020304" pitchFamily="18" charset="0"/>
              </a:rPr>
              <a:t>Dispositivi di protezione individuale per Antincendio Boschivo (AIB)</a:t>
            </a:r>
            <a:r>
              <a:rPr lang="it-IT" sz="1200" dirty="0">
                <a:latin typeface="Times New Roman" panose="02020603050405020304" pitchFamily="18" charset="0"/>
                <a:cs typeface="Times New Roman" panose="02020603050405020304" pitchFamily="18" charset="0"/>
              </a:rPr>
              <a:t>. Si tratta dei seguenti dispositivi, le cui caratteristiche tecniche sono consultabili nel relativo opuscolo:</a:t>
            </a:r>
            <a:endParaRPr lang="it-IT" sz="1200" u="sng" dirty="0">
              <a:solidFill>
                <a:srgbClr val="FF0000"/>
              </a:solidFill>
              <a:latin typeface="Times New Roman" panose="02020603050405020304" pitchFamily="18" charset="0"/>
              <a:cs typeface="Times New Roman" panose="02020603050405020304" pitchFamily="18" charset="0"/>
            </a:endParaRP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CALZATURA IGNIFUGA ANTITAGLIO PER MOTOSEGA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STIVALE AIB CUCITO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ANFIBIO CON ZIP ALTEZZA MEDIA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CALZATURA DA MONTAGNA PER AIB</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ELMETTO DI PROTEZIONE AIB COMPRENSIVO DI VISIERA E SAHARIANA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ELMETTO AIB COMPRENSIVO DI VISIERA, SAHARIANA E SOTTOCASCO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MASCHERA PER LA PROTEZIONE DEL VISO E DEL COLLO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FILTRI RICAMBIO PER SEMIMASCHERE CON OCCHIALE</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MASCHERA DI PROTEZIONE OCCHI E VIE RESPIRATORIE DA VAPORI ORGANICI, POLVERI, FUMI METALLICI, NEBBIE, MICROORGANISMI ES. BATTERI E VIRUS</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OCCHIALE A MASCHERINA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SEMIMASCHERA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FILTRO PER POLVERI, FUMI, NEBBIE</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GIACCONE AIB</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PASSAMONTAGNA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MAGLIETTA INTIMO TECNICO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PANTALONE INTIMO TECNICO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FAZZOLETTO DA COLLO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CALZA TECNICA</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BERRETTO</a:t>
            </a:r>
          </a:p>
          <a:p>
            <a:pPr marL="171450" lvl="0" indent="-171450" algn="just">
              <a:spcAft>
                <a:spcPts val="1142"/>
              </a:spcAft>
              <a:buFontTx/>
              <a:buChar char="-"/>
            </a:pPr>
            <a:r>
              <a:rPr lang="it-IT" sz="900" dirty="0">
                <a:latin typeface="Times New Roman" panose="02020603050405020304" pitchFamily="18" charset="0"/>
                <a:cs typeface="Times New Roman" panose="02020603050405020304" pitchFamily="18" charset="0"/>
              </a:rPr>
              <a:t>ECC…</a:t>
            </a:r>
          </a:p>
        </p:txBody>
      </p:sp>
    </p:spTree>
    <p:extLst>
      <p:ext uri="{BB962C8B-B14F-4D97-AF65-F5344CB8AC3E}">
        <p14:creationId xmlns:p14="http://schemas.microsoft.com/office/powerpoint/2010/main" val="658174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108" y="211014"/>
            <a:ext cx="11720146" cy="6560614"/>
          </a:xfrm>
        </p:spPr>
        <p:txBody>
          <a:bodyPr>
            <a:noAutofit/>
          </a:bodyPr>
          <a:lstStyle/>
          <a:p>
            <a:r>
              <a:rPr lang="it-IT" sz="2000" dirty="0">
                <a:latin typeface="Times New Roman" panose="02020603050405020304" pitchFamily="18" charset="0"/>
                <a:cs typeface="Times New Roman" panose="02020603050405020304" pitchFamily="18" charset="0"/>
              </a:rPr>
              <a:t>PROCEDURA DI ADESIONE ALLA CONVENZIONE</a:t>
            </a:r>
            <a:br>
              <a:rPr lang="it-IT" sz="20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(DPI),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LISTINO PREZZI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OPUSCOLI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RICHIESTA DI APPROVVIGIONAMENTO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SCHEDA SINTETICA RIEPILOGATIVA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CONTATTI FORNITORI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p>
        </p:txBody>
      </p:sp>
      <p:sp>
        <p:nvSpPr>
          <p:cNvPr id="3" name="Rettangolo 2"/>
          <p:cNvSpPr/>
          <p:nvPr/>
        </p:nvSpPr>
        <p:spPr>
          <a:xfrm>
            <a:off x="87923" y="149468"/>
            <a:ext cx="11966331"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10545</TotalTime>
  <Words>3055</Words>
  <Application>Microsoft Office PowerPoint</Application>
  <PresentationFormat>Widescreen</PresentationFormat>
  <Paragraphs>174</Paragraphs>
  <Slides>17</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Avenir Next LT Pro</vt:lpstr>
      <vt:lpstr>Calibri</vt:lpstr>
      <vt:lpstr>Open Sans</vt:lpstr>
      <vt:lpstr>Times New Roman</vt:lpstr>
      <vt:lpstr>AccentBoxVTI</vt:lpstr>
      <vt:lpstr>       SUAM - SOGGETTO AGGREGATORE DELLA REGIONE MARCHE</vt:lpstr>
      <vt:lpstr>PREMESSA</vt:lpstr>
      <vt:lpstr>PREMESSA</vt:lpstr>
      <vt:lpstr>I FORNITORI </vt:lpstr>
      <vt:lpstr>Presentazione standard di PowerPoint</vt:lpstr>
      <vt:lpstr>Presentazione standard di PowerPoint</vt:lpstr>
      <vt:lpstr>Presentazione standard di PowerPoint</vt:lpstr>
      <vt:lpstr>Presentazione standard di PowerPoint</vt:lpstr>
      <vt:lpstr>PROCEDURA DI ADESIONE ALLA CONVENZIONE L’Amministrazione contraente che intenda aderire alla Convenzione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(DPI), è presente il «Manuale Operativo per l’adesione sulla piattaforma GT- SUAM» ed una serie di allegati:  - CAPITOLATO TECNICO - CONVENZIONE - LISTINO PREZZI - OPUSCOLI - Modello CONFERMA DI ADESIONE - Modello ORDINATIVO DI FORNITURA - Modello RICHIESTA DI APPROVVIGIONAMENTO - SCHEDA SINTETICA RIEPILOGATIVA - CONTATTI FORNITORI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sulla Piattaforma GT-SUAM ed inviare al Fornitore. All’Ordinativo di fornitura dovrà essere allegato il RIEPILOGO ADESIONE, generato attraverso la piattaforma GT-SUAM.  4. RICHIESTA DI APPROVVIGIONAMENTO: l’ordine con il quale le Amministrazioni Contraenti richiedono di volta in volta i prodotti che intendono acquistare, le relative quantità e il luogo di consegna. </vt:lpstr>
      <vt:lpstr>     CONFERMA DI ADESIONE  L’ Amministrazione interessata, successivamente al ricevimento della comunicazione da parte della SUAM di avvenuta pubblicazione della Convenzione, deve trasmettere alla SUAM, tramite PEC, la Conferma di adesione, secondo il modello predisposto dalla SUAM, sottoscritta da un soggetto autorizzato ad impegnare formalmente e legalmente la stessa. Attraverso la Conferma di adesione l’Amministrazione fornirà alla SUAM i seguenti elementi:  a) L’importo presuntivo di adesione alla Convenzione sulla base delle stime effettuate dall’Amministrazione contraente considerando il listino prezzi allegato alla Convenzione;  c) Il termine entro cui sarà emesso l’Ordinativo di fornitura (che non potrà superare il periodo di validità della Convenzione, pari a 48 mesi);  d) Il nominativo ed il contatto di posta elettronica del Referente dell’Amministrazione, responsabile dei rapporti con il Fornitore cui è demandato il compito di monitorare e controllare la corretta e puntuale esecuzione della fornitura.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Cristina Sirolla</cp:lastModifiedBy>
  <cp:revision>199</cp:revision>
  <cp:lastPrinted>2021-04-14T08:57:23Z</cp:lastPrinted>
  <dcterms:created xsi:type="dcterms:W3CDTF">2020-06-30T09:04:18Z</dcterms:created>
  <dcterms:modified xsi:type="dcterms:W3CDTF">2021-04-27T10:27:24Z</dcterms:modified>
</cp:coreProperties>
</file>